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03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entury Gothic" panose="020B0502020202020204" pitchFamily="34" charset="0"/>
      <p:regular r:id="rId13"/>
      <p:bold r:id="rId14"/>
      <p:italic r:id="rId15"/>
      <p:boldItalic r:id="rId16"/>
    </p:embeddedFont>
    <p:embeddedFont>
      <p:font typeface="MuseoModerno Medium" panose="020B0604020202020204" charset="0"/>
      <p:regular r:id="rId17"/>
    </p:embeddedFont>
    <p:embeddedFont>
      <p:font typeface="Source Sans Pro" panose="020B0503030403020204" pitchFamily="34" charset="0"/>
      <p:regular r:id="rId18"/>
      <p:bold r:id="rId19"/>
    </p:embeddedFont>
    <p:embeddedFont>
      <p:font typeface="Wingdings 3" panose="05040102010807070707" pitchFamily="18" charset="2"/>
      <p:regular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49977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7056" y="3017521"/>
            <a:ext cx="10698479" cy="2715337"/>
          </a:xfrm>
        </p:spPr>
        <p:txBody>
          <a:bodyPr anchor="b">
            <a:normAutofit/>
          </a:bodyPr>
          <a:lstStyle>
            <a:lvl1pPr>
              <a:defRPr sz="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07056" y="5732855"/>
            <a:ext cx="10698479" cy="1351540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8773A-337B-40AB-9206-29BBDA99C77E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5188573"/>
            <a:ext cx="2093582" cy="934307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38175" y="5435449"/>
            <a:ext cx="935720" cy="438150"/>
          </a:xfrm>
        </p:spPr>
        <p:txBody>
          <a:bodyPr/>
          <a:lstStyle/>
          <a:p>
            <a:fld id="{1573A73F-62F0-430D-A163-49F5268F85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534201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7055" y="731520"/>
            <a:ext cx="10698479" cy="3740448"/>
          </a:xfrm>
        </p:spPr>
        <p:txBody>
          <a:bodyPr anchor="ctr">
            <a:normAutofit/>
          </a:bodyPr>
          <a:lstStyle>
            <a:lvl1pPr algn="l">
              <a:defRPr sz="576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7055" y="5224855"/>
            <a:ext cx="10698479" cy="1867037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8773A-337B-40AB-9206-29BBDA99C77E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5026" y="381381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38175" y="3892967"/>
            <a:ext cx="935720" cy="438150"/>
          </a:xfrm>
        </p:spPr>
        <p:txBody>
          <a:bodyPr/>
          <a:lstStyle/>
          <a:p>
            <a:fld id="{1573A73F-62F0-430D-A163-49F5268F85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465341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9939" y="731520"/>
            <a:ext cx="10072711" cy="3474720"/>
          </a:xfrm>
        </p:spPr>
        <p:txBody>
          <a:bodyPr anchor="ctr">
            <a:normAutofit/>
          </a:bodyPr>
          <a:lstStyle>
            <a:lvl1pPr algn="l">
              <a:defRPr sz="576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930014" y="4206240"/>
            <a:ext cx="9043865" cy="4572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92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7055" y="5224855"/>
            <a:ext cx="10698479" cy="1867037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8773A-337B-40AB-9206-29BBDA99C77E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5026" y="381381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38175" y="3892967"/>
            <a:ext cx="935720" cy="438150"/>
          </a:xfrm>
        </p:spPr>
        <p:txBody>
          <a:bodyPr/>
          <a:lstStyle/>
          <a:p>
            <a:fld id="{1573A73F-62F0-430D-A163-49F5268F8523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961182" y="777606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3337822" y="34863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6297156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7056" y="2926081"/>
            <a:ext cx="10698480" cy="3269814"/>
          </a:xfrm>
        </p:spPr>
        <p:txBody>
          <a:bodyPr anchor="b">
            <a:normAutofit/>
          </a:bodyPr>
          <a:lstStyle>
            <a:lvl1pPr algn="l">
              <a:defRPr sz="576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07056" y="6217920"/>
            <a:ext cx="10698480" cy="875546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8773A-337B-40AB-9206-29BBDA99C77E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5026" y="589407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38175" y="5979705"/>
            <a:ext cx="935720" cy="438150"/>
          </a:xfrm>
        </p:spPr>
        <p:txBody>
          <a:bodyPr/>
          <a:lstStyle/>
          <a:p>
            <a:fld id="{1573A73F-62F0-430D-A163-49F5268F85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198050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419939" y="731520"/>
            <a:ext cx="10072711" cy="3474720"/>
          </a:xfrm>
        </p:spPr>
        <p:txBody>
          <a:bodyPr anchor="ctr">
            <a:normAutofit/>
          </a:bodyPr>
          <a:lstStyle>
            <a:lvl1pPr algn="l">
              <a:defRPr sz="576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107054" y="5212080"/>
            <a:ext cx="10698480" cy="100584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accent1"/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07056" y="6217920"/>
            <a:ext cx="10698480" cy="875546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8773A-337B-40AB-9206-29BBDA99C77E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5026" y="589407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38175" y="5979705"/>
            <a:ext cx="935720" cy="438150"/>
          </a:xfrm>
        </p:spPr>
        <p:txBody>
          <a:bodyPr/>
          <a:lstStyle/>
          <a:p>
            <a:fld id="{1573A73F-62F0-430D-A163-49F5268F8523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961182" y="777606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3337822" y="34863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5916855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7055" y="752888"/>
            <a:ext cx="10698479" cy="3456024"/>
          </a:xfrm>
        </p:spPr>
        <p:txBody>
          <a:bodyPr anchor="ctr">
            <a:normAutofit/>
          </a:bodyPr>
          <a:lstStyle>
            <a:lvl1pPr algn="l">
              <a:defRPr sz="576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107054" y="5212080"/>
            <a:ext cx="10698480" cy="100584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accent1"/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07056" y="6217920"/>
            <a:ext cx="10698480" cy="875546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8773A-337B-40AB-9206-29BBDA99C77E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5026" y="589407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38175" y="5979705"/>
            <a:ext cx="935720" cy="438150"/>
          </a:xfrm>
        </p:spPr>
        <p:txBody>
          <a:bodyPr/>
          <a:lstStyle/>
          <a:p>
            <a:fld id="{1573A73F-62F0-430D-A163-49F5268F85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948481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8773A-337B-40AB-9206-29BBDA99C77E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3A73F-62F0-430D-A163-49F5268F85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651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53775" y="752887"/>
            <a:ext cx="2649121" cy="6340580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07054" y="752887"/>
            <a:ext cx="7772400" cy="63405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8773A-337B-40AB-9206-29BBDA99C77E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3A73F-62F0-430D-A163-49F5268F85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7633443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53043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88963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6543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1511" y="748932"/>
            <a:ext cx="10694024" cy="1537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7054" y="2560320"/>
            <a:ext cx="10698480" cy="45331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8773A-337B-40AB-9206-29BBDA99C77E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3A73F-62F0-430D-A163-49F5268F85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0947952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79040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13078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719714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86842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79558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868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1789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7055" y="2470500"/>
            <a:ext cx="10698479" cy="1762560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7055" y="4236155"/>
            <a:ext cx="10698479" cy="103248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8773A-337B-40AB-9206-29BBDA99C77E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5026" y="381381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38175" y="3892967"/>
            <a:ext cx="935720" cy="438150"/>
          </a:xfrm>
        </p:spPr>
        <p:txBody>
          <a:bodyPr/>
          <a:lstStyle/>
          <a:p>
            <a:fld id="{1573A73F-62F0-430D-A163-49F5268F85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868429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07054" y="2560320"/>
            <a:ext cx="5176637" cy="453314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28896" y="2551467"/>
            <a:ext cx="5176637" cy="453314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8773A-337B-40AB-9206-29BBDA99C77E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38175" y="945339"/>
            <a:ext cx="935720" cy="438150"/>
          </a:xfrm>
        </p:spPr>
        <p:txBody>
          <a:bodyPr/>
          <a:lstStyle/>
          <a:p>
            <a:fld id="{1573A73F-62F0-430D-A163-49F5268F85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054315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248" y="2367244"/>
            <a:ext cx="4791278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07055" y="3058759"/>
            <a:ext cx="5211472" cy="40248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007956" y="2363370"/>
            <a:ext cx="4798801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600348" y="3054886"/>
            <a:ext cx="5206409" cy="40248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8773A-337B-40AB-9206-29BBDA99C77E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38175" y="945339"/>
            <a:ext cx="935720" cy="438150"/>
          </a:xfrm>
        </p:spPr>
        <p:txBody>
          <a:bodyPr/>
          <a:lstStyle/>
          <a:p>
            <a:fld id="{1573A73F-62F0-430D-A163-49F5268F85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258823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8773A-337B-40AB-9206-29BBDA99C77E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3A73F-62F0-430D-A163-49F5268F85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455111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8773A-337B-40AB-9206-29BBDA99C77E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3A73F-62F0-430D-A163-49F5268F85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872988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7055" y="535306"/>
            <a:ext cx="4206239" cy="1171574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87614" y="535306"/>
            <a:ext cx="6217920" cy="6497956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07055" y="1918336"/>
            <a:ext cx="4206239" cy="5114923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8773A-337B-40AB-9206-29BBDA99C77E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3A73F-62F0-430D-A163-49F5268F85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223993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7056" y="5760720"/>
            <a:ext cx="10698480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7054" y="761958"/>
            <a:ext cx="10698480" cy="4625964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07056" y="6440806"/>
            <a:ext cx="10698480" cy="592454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8773A-337B-40AB-9206-29BBDA99C77E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5026" y="589407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38175" y="5979705"/>
            <a:ext cx="935720" cy="438150"/>
          </a:xfrm>
        </p:spPr>
        <p:txBody>
          <a:bodyPr/>
          <a:lstStyle/>
          <a:p>
            <a:fld id="{1573A73F-62F0-430D-A163-49F5268F85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97958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74320"/>
            <a:ext cx="3421819" cy="7966354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32665" y="-943"/>
            <a:ext cx="2828009" cy="8224847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219456" cy="82296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11510" y="748932"/>
            <a:ext cx="10694024" cy="15370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7054" y="2560320"/>
            <a:ext cx="10698480" cy="46634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433935" y="7356525"/>
            <a:ext cx="1375540" cy="4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88773A-337B-40AB-9206-29BBDA99C77E}" type="datetimeFigureOut">
              <a:rPr lang="en-IN" smtClean="0"/>
              <a:t>05-05-2025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7055" y="7362970"/>
            <a:ext cx="9143999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638175" y="945339"/>
            <a:ext cx="93572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rgbClr val="FEFFFF"/>
                </a:solidFill>
              </a:defRPr>
            </a:lvl1pPr>
          </a:lstStyle>
          <a:p>
            <a:fld id="{1573A73F-62F0-430D-A163-49F5268F85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6477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  <p:sldLayoutId id="2147483815" r:id="rId12"/>
    <p:sldLayoutId id="2147483816" r:id="rId13"/>
    <p:sldLayoutId id="2147483817" r:id="rId14"/>
    <p:sldLayoutId id="2147483818" r:id="rId15"/>
    <p:sldLayoutId id="2147483819" r:id="rId16"/>
    <p:sldLayoutId id="2147483820" r:id="rId17"/>
    <p:sldLayoutId id="2147483821" r:id="rId18"/>
    <p:sldLayoutId id="2147483822" r:id="rId19"/>
    <p:sldLayoutId id="2147483823" r:id="rId20"/>
    <p:sldLayoutId id="2147483824" r:id="rId21"/>
    <p:sldLayoutId id="2147483825" r:id="rId22"/>
    <p:sldLayoutId id="2147483826" r:id="rId23"/>
    <p:sldLayoutId id="2147483827" r:id="rId24"/>
    <p:sldLayoutId id="2147483828" r:id="rId25"/>
    <p:sldLayoutId id="2147483829" r:id="rId26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432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21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92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8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82885"/>
            <a:ext cx="64499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Smart Weather Station</a:t>
            </a:r>
            <a:endParaRPr lang="en-US" sz="4450" b="1" dirty="0"/>
          </a:p>
        </p:txBody>
      </p:sp>
      <p:sp>
        <p:nvSpPr>
          <p:cNvPr id="4" name="Text 1"/>
          <p:cNvSpPr/>
          <p:nvPr/>
        </p:nvSpPr>
        <p:spPr>
          <a:xfrm>
            <a:off x="6280190" y="413182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Using Arduino Nano IoT 33 and BMP280 Sensor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4766786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756440" y="4749879"/>
            <a:ext cx="2609374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38EDE4-810D-D444-CE37-5E72FF9C960D}"/>
              </a:ext>
            </a:extLst>
          </p:cNvPr>
          <p:cNvSpPr txBox="1"/>
          <p:nvPr/>
        </p:nvSpPr>
        <p:spPr>
          <a:xfrm>
            <a:off x="6357770" y="4749878"/>
            <a:ext cx="23881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Parampreet Singh</a:t>
            </a:r>
          </a:p>
          <a:p>
            <a:r>
              <a:rPr lang="en-US" b="1" dirty="0"/>
              <a:t>2410994851</a:t>
            </a:r>
            <a:endParaRPr lang="en-IN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441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93050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7198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Affordable Accuracy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210282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Delivering precise local weather data at low cost promotes accessibility and community benefit.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493050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F3EEE3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27198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Diverse Applications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210282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Supports agriculture, home automation, and scientific research with real-time localized information.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15520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F3EEE3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3423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Scalability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832753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Modular and open design allows for easy replication and deployment in various environments.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083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Problem Statement: Need for Localized Weather Data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66048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892862"/>
            <a:ext cx="30366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Limited Local Precision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383280"/>
            <a:ext cx="3211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Current weather data provided by large networks often lacks the detail needed for hyperlocal conditions, impacting decision-making accuracy.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666048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F3EEE3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2892862"/>
            <a:ext cx="31981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High Cost &amp; Complexity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383280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Existing professional weather stations are expensive and complicated to install, limiting access for small-scale users.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651421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F3EEE3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878235"/>
            <a:ext cx="34857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Real-Time Data Necessity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6368653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Real-time and precise weather updates are critical for agriculture, research, and automated systems relying on timely information.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5607"/>
            <a:ext cx="96987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Applications of Local Weather Data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Agriculture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52505"/>
            <a:ext cx="284559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Local weather data helps optimize irrigation schedules and planting times, improving crop yields and resource efficiency.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Home Automation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3852505"/>
            <a:ext cx="2845594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HVAC systems adjust dynamically based on weather inputs, enhancing energy savings and comfortable indoor conditions.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271361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Environmental Monitoring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206835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Microclimate variations can be tracked accurately, supporting ecological studies and pollution control efforts.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Research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3852505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Dense, low-cost sensor deployments enable detailed scientific observations across regions.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065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Existing Methods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5546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60" y="2797969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0906" y="28333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Commercial Stations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30906" y="3323749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Highly reliable but costly and require technical expertise to install and maintain.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4713803" y="275546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8874" y="2797969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450919" y="28333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Public Weather APIs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450919" y="3323749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Offer convenient data but suffer from limited granularity and occasional accuracy issues for specific locales.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93790" y="522898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860" y="5271492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30906" y="53068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DIY Solutions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530906" y="5797272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Affordable but often lack precision due to sensor quality and programming complexity barriers.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1344"/>
            <a:ext cx="1173587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Proposed Methodology: System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7099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Arduino Nano IoT 33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2573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Core microcontroller handling sensor data acquisition and wireless communication with cloud.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457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BMP280 Sensor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038243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Precision sensor measuring temperature and barometric pressure with high reliability and low power consumption.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457099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Wireless Connectivity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392573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Utilizes Wi-Fi to transmit weather data seamlessly to a cloud platform for processing and storage.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457099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Cloud Platform &amp; Mobile App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392573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Data visualization and historic weather trends delivered through an intuitive mobile interface.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7490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Data Acquisition and Processing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3262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6365260" y="297513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010495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Sensor Sampling Rate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855244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BMP280 will capture readings every minute to provide timely updates without energy overuse.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200203" y="293262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9" name="Text 6"/>
          <p:cNvSpPr/>
          <p:nvPr/>
        </p:nvSpPr>
        <p:spPr>
          <a:xfrm>
            <a:off x="10285274" y="297513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37319" y="3010495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Data Transmission Protocol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37319" y="3855244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MQTT protocol ensures efficient and reliable messaging between the device and cloud server.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76048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3" name="Text 10"/>
          <p:cNvSpPr/>
          <p:nvPr/>
        </p:nvSpPr>
        <p:spPr>
          <a:xfrm>
            <a:off x="6365260" y="580298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8383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Cloud Data Storage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328767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Measurements stored in JSON format for easy querying and integration with visualization tools.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3270" y="839867"/>
            <a:ext cx="5965150" cy="604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Software and Algorithms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163270" y="1734264"/>
            <a:ext cx="7790259" cy="1423511"/>
          </a:xfrm>
          <a:prstGeom prst="roundRect">
            <a:avLst>
              <a:gd name="adj" fmla="val 2038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6356628" y="1927622"/>
            <a:ext cx="2604135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Arduino Programming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56628" y="2345769"/>
            <a:ext cx="7403544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Development using Arduino IDE to program data collection, sensor interaction, and MQTT communication.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163270" y="3351133"/>
            <a:ext cx="7790259" cy="1114187"/>
          </a:xfrm>
          <a:prstGeom prst="roundRect">
            <a:avLst>
              <a:gd name="adj" fmla="val 2604"/>
            </a:avLst>
          </a:prstGeom>
          <a:solidFill>
            <a:srgbClr val="F3EEE3"/>
          </a:solidFill>
          <a:ln/>
        </p:spPr>
      </p:sp>
      <p:sp>
        <p:nvSpPr>
          <p:cNvPr id="8" name="Text 5"/>
          <p:cNvSpPr/>
          <p:nvPr/>
        </p:nvSpPr>
        <p:spPr>
          <a:xfrm>
            <a:off x="6356628" y="3544491"/>
            <a:ext cx="2417564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Cloud Visualization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356628" y="3962638"/>
            <a:ext cx="7403544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of dashboards to analyze trends, anomalies, and display real-time weather conditions.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163270" y="4658678"/>
            <a:ext cx="7790259" cy="1114187"/>
          </a:xfrm>
          <a:prstGeom prst="roundRect">
            <a:avLst>
              <a:gd name="adj" fmla="val 2604"/>
            </a:avLst>
          </a:prstGeom>
          <a:solidFill>
            <a:srgbClr val="F3EEE3"/>
          </a:solidFill>
          <a:ln/>
        </p:spPr>
      </p:sp>
      <p:sp>
        <p:nvSpPr>
          <p:cNvPr id="11" name="Text 8"/>
          <p:cNvSpPr/>
          <p:nvPr/>
        </p:nvSpPr>
        <p:spPr>
          <a:xfrm>
            <a:off x="6356628" y="4852035"/>
            <a:ext cx="2496503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Mobile App Interface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6356628" y="5270182"/>
            <a:ext cx="7403544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User-friendly app presenting current and historic weather data for end-users on the go.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163270" y="5966222"/>
            <a:ext cx="7790259" cy="1423511"/>
          </a:xfrm>
          <a:prstGeom prst="roundRect">
            <a:avLst>
              <a:gd name="adj" fmla="val 2038"/>
            </a:avLst>
          </a:prstGeom>
          <a:solidFill>
            <a:srgbClr val="F3EEE3"/>
          </a:solidFill>
          <a:ln/>
        </p:spPr>
      </p:sp>
      <p:sp>
        <p:nvSpPr>
          <p:cNvPr id="14" name="Text 11"/>
          <p:cNvSpPr/>
          <p:nvPr/>
        </p:nvSpPr>
        <p:spPr>
          <a:xfrm>
            <a:off x="6356628" y="6159579"/>
            <a:ext cx="2484477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Calibration Algorithm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6356628" y="6577727"/>
            <a:ext cx="7403544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Linear regression applied for sensor data correction improving accuracy against reference measurements.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84117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Implementation Plan: Timeline and Milestones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048941" y="2598896"/>
            <a:ext cx="30480" cy="4789527"/>
          </a:xfrm>
          <a:prstGeom prst="roundRect">
            <a:avLst>
              <a:gd name="adj" fmla="val 111628"/>
            </a:avLst>
          </a:prstGeom>
          <a:solidFill>
            <a:srgbClr val="D9D4C9"/>
          </a:solidFill>
          <a:ln/>
        </p:spPr>
      </p:sp>
      <p:sp>
        <p:nvSpPr>
          <p:cNvPr id="5" name="Shape 2"/>
          <p:cNvSpPr/>
          <p:nvPr/>
        </p:nvSpPr>
        <p:spPr>
          <a:xfrm>
            <a:off x="1273612" y="2838807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9D4C9"/>
          </a:solidFill>
          <a:ln/>
        </p:spPr>
      </p:sp>
      <p:sp>
        <p:nvSpPr>
          <p:cNvPr id="6" name="Shape 3"/>
          <p:cNvSpPr/>
          <p:nvPr/>
        </p:nvSpPr>
        <p:spPr>
          <a:xfrm>
            <a:off x="793790" y="259889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7" name="Text 4"/>
          <p:cNvSpPr/>
          <p:nvPr/>
        </p:nvSpPr>
        <p:spPr>
          <a:xfrm>
            <a:off x="878860" y="264140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183011" y="2676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Phase 1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183011" y="3167182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Weeks 1-2: Hardware assembly and sensor calibration for accurate measurements.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273612" y="4586526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9D4C9"/>
          </a:solidFill>
          <a:ln/>
        </p:spPr>
      </p:sp>
      <p:sp>
        <p:nvSpPr>
          <p:cNvPr id="11" name="Shape 8"/>
          <p:cNvSpPr/>
          <p:nvPr/>
        </p:nvSpPr>
        <p:spPr>
          <a:xfrm>
            <a:off x="793790" y="434661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2" name="Text 9"/>
          <p:cNvSpPr/>
          <p:nvPr/>
        </p:nvSpPr>
        <p:spPr>
          <a:xfrm>
            <a:off x="878860" y="438912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183011" y="44244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Phase 2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183011" y="4914900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Weeks 3-4: Software development including cloud integration and data workflow setup.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273612" y="6334244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9D4C9"/>
          </a:solidFill>
          <a:ln/>
        </p:spPr>
      </p:sp>
      <p:sp>
        <p:nvSpPr>
          <p:cNvPr id="16" name="Shape 13"/>
          <p:cNvSpPr/>
          <p:nvPr/>
        </p:nvSpPr>
        <p:spPr>
          <a:xfrm>
            <a:off x="793790" y="609433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7" name="Text 14"/>
          <p:cNvSpPr/>
          <p:nvPr/>
        </p:nvSpPr>
        <p:spPr>
          <a:xfrm>
            <a:off x="878860" y="613683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183011" y="6172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Phase 3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183011" y="6662618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Weeks 5-6: Mobile application creation, testing, and deployment for user access.</a:t>
            </a:r>
            <a:endParaRPr lang="en-US" sz="1750" dirty="0"/>
          </a:p>
        </p:txBody>
      </p:sp>
      <p:pic>
        <p:nvPicPr>
          <p:cNvPr id="20" name="Image 0">
            <a:extLst>
              <a:ext uri="{FF2B5EF4-FFF2-40B4-BE49-F238E27FC236}">
                <a16:creationId xmlns:a16="http://schemas.microsoft.com/office/drawing/2014/main" id="{82464C7F-5047-A1E3-3565-15DC16958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45187"/>
            <a:ext cx="123674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Implementation Plan: Resources and Budget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7342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Arduino Nano IoT 33: $35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1562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BMP280 Sensor: $10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5781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Cloud Services: $5/month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0001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Total Estimated Cost: Approx. $100 (including accessories)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57342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Required Skills: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01562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- Embedded systems programming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45781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- Cloud data management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90001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- Mobile app development and UI design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34221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- Data analysis and sensor calibration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6</TotalTime>
  <Words>590</Words>
  <Application>Microsoft Office PowerPoint</Application>
  <PresentationFormat>Custom</PresentationFormat>
  <Paragraphs>92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MuseoModerno Medium</vt:lpstr>
      <vt:lpstr>Wingdings 3</vt:lpstr>
      <vt:lpstr>Source Sans Pro</vt:lpstr>
      <vt:lpstr>Century Gothic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Parampreet Singh Bansrow</cp:lastModifiedBy>
  <cp:revision>4</cp:revision>
  <dcterms:created xsi:type="dcterms:W3CDTF">2025-05-05T09:57:50Z</dcterms:created>
  <dcterms:modified xsi:type="dcterms:W3CDTF">2025-05-05T13:54:19Z</dcterms:modified>
</cp:coreProperties>
</file>